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1" roundtripDataSignature="AMtx7mhXhP/UQxSoh6RGP7NOxLKj7h36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9F0EB0B-960A-4EB8-B9A9-E537061721B6}">
  <a:tblStyle styleId="{99F0EB0B-960A-4EB8-B9A9-E537061721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841A4C9-44E6-44E7-B924-001F60867551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05C72BF-5869-4F88-88D8-FEA3A14F2974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5925de011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65925de011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59a207953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659a207953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59a207953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659a207953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59a207953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separate</a:t>
            </a:r>
            <a:r>
              <a:rPr lang="en-US"/>
              <a:t> step ups, seperate battery cells, fly back diode, </a:t>
            </a:r>
            <a:r>
              <a:rPr lang="en-US"/>
              <a:t>Chassis</a:t>
            </a:r>
            <a:r>
              <a:rPr lang="en-US"/>
              <a:t> Grounding plane</a:t>
            </a:r>
            <a:endParaRPr/>
          </a:p>
        </p:txBody>
      </p:sp>
      <p:sp>
        <p:nvSpPr>
          <p:cNvPr id="244" name="Google Shape;244;g659a207953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59a207953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659a207953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59a207953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659a207953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59a207953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659a207953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59a207953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659a207953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59a207953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659a207953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59a207953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659a207953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59a207953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659a207953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fc48859fd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6fc48859fd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59a207a2c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659a207a2c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6fc48859fd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6fc48859fd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fc48859fd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6fc48859fd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6fc48859fd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6fc48859fd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6fc48859fd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6fc48859fd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fbd09562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6fbd09562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40.png"/><Relationship Id="rId5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28.png"/><Relationship Id="rId8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3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37.png"/><Relationship Id="rId5" Type="http://schemas.openxmlformats.org/officeDocument/2006/relationships/image" Target="../media/image3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334" y="1487562"/>
            <a:ext cx="5291666" cy="128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0560" y="1306290"/>
            <a:ext cx="5291667" cy="104510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2442662" y="3480271"/>
            <a:ext cx="7615796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635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Texas Tech University – Space Raiders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USLI Preliminary Design Review 2019 – 2020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Texas Tech Mechanical Engineering Department: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2500 Broadway St, Lubbock, TX 79409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raider.aerospace@gmail.com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65925de011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65925de011_0_2"/>
          <p:cNvSpPr txBox="1"/>
          <p:nvPr/>
        </p:nvSpPr>
        <p:spPr>
          <a:xfrm>
            <a:off x="2585173" y="362573"/>
            <a:ext cx="592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Launch Lugs</a:t>
            </a:r>
            <a:endParaRPr/>
          </a:p>
        </p:txBody>
      </p:sp>
      <p:sp>
        <p:nvSpPr>
          <p:cNvPr id="163" name="Google Shape;163;g65925de011_0_2"/>
          <p:cNvSpPr txBox="1"/>
          <p:nvPr/>
        </p:nvSpPr>
        <p:spPr>
          <a:xfrm>
            <a:off x="760975" y="1292826"/>
            <a:ext cx="7832700" cy="49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of 2 linear launch rail buttons, place at CG and CP of the rocket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Urethane Plastic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Length: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3.00 in.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Width: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0.65 in.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0.02 lbs. (each)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4" name="Google Shape;164;g65925de011_0_2"/>
          <p:cNvPicPr preferRelativeResize="0"/>
          <p:nvPr/>
        </p:nvPicPr>
        <p:blipFill rotWithShape="1">
          <a:blip r:embed="rId4">
            <a:alphaModFix/>
          </a:blip>
          <a:srcRect b="12436" l="12594" r="4869" t="23291"/>
          <a:stretch/>
        </p:blipFill>
        <p:spPr>
          <a:xfrm>
            <a:off x="5241050" y="2139122"/>
            <a:ext cx="5924400" cy="3840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/>
          <p:nvPr/>
        </p:nvSpPr>
        <p:spPr>
          <a:xfrm>
            <a:off x="2585173" y="362573"/>
            <a:ext cx="5924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Bulkheads</a:t>
            </a:r>
            <a:endParaRPr/>
          </a:p>
        </p:txBody>
      </p:sp>
      <p:sp>
        <p:nvSpPr>
          <p:cNvPr id="171" name="Google Shape;171;p9"/>
          <p:cNvSpPr txBox="1"/>
          <p:nvPr/>
        </p:nvSpPr>
        <p:spPr>
          <a:xfrm>
            <a:off x="2585173" y="1351507"/>
            <a:ext cx="9169500" cy="4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as shock absorbers, total of 4 bulkheads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Marine grade plywood, nylon, and fiberglass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Outer Diameter: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5.865 in. (ebay section bulkheads)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Outer Diameter: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6.007 in. (aft/fore section bulkheads)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Thickness: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1.252 in.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4">
            <a:alphaModFix/>
          </a:blip>
          <a:srcRect b="5536" l="16939" r="14003" t="5594"/>
          <a:stretch/>
        </p:blipFill>
        <p:spPr>
          <a:xfrm>
            <a:off x="369751" y="906517"/>
            <a:ext cx="1782554" cy="504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/>
          <p:cNvPicPr preferRelativeResize="0"/>
          <p:nvPr/>
        </p:nvPicPr>
        <p:blipFill rotWithShape="1">
          <a:blip r:embed="rId5">
            <a:alphaModFix/>
          </a:blip>
          <a:srcRect b="4403" l="5684" r="10219" t="19994"/>
          <a:stretch/>
        </p:blipFill>
        <p:spPr>
          <a:xfrm>
            <a:off x="7398633" y="4145413"/>
            <a:ext cx="3710448" cy="2509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0"/>
          <p:cNvSpPr txBox="1"/>
          <p:nvPr/>
        </p:nvSpPr>
        <p:spPr>
          <a:xfrm>
            <a:off x="2585173" y="362573"/>
            <a:ext cx="5924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Fins</a:t>
            </a:r>
            <a:endParaRPr/>
          </a:p>
        </p:txBody>
      </p:sp>
      <p:sp>
        <p:nvSpPr>
          <p:cNvPr id="180" name="Google Shape;180;p10"/>
          <p:cNvSpPr txBox="1"/>
          <p:nvPr/>
        </p:nvSpPr>
        <p:spPr>
          <a:xfrm>
            <a:off x="3548897" y="1253994"/>
            <a:ext cx="7832700" cy="4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of 3 fins designed with a composite material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Carbon fiber and fiberglass sheets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Shape: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Trapezoidal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Height: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4.00 in.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Thickness: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0.0626 in.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10"/>
          <p:cNvPicPr preferRelativeResize="0"/>
          <p:nvPr/>
        </p:nvPicPr>
        <p:blipFill rotWithShape="1">
          <a:blip r:embed="rId4">
            <a:alphaModFix/>
          </a:blip>
          <a:srcRect b="4080" l="3112" r="4422" t="0"/>
          <a:stretch/>
        </p:blipFill>
        <p:spPr>
          <a:xfrm>
            <a:off x="7049734" y="2934902"/>
            <a:ext cx="4772528" cy="354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0"/>
          <p:cNvPicPr preferRelativeResize="0"/>
          <p:nvPr/>
        </p:nvPicPr>
        <p:blipFill rotWithShape="1">
          <a:blip r:embed="rId5">
            <a:alphaModFix/>
          </a:blip>
          <a:srcRect b="8756" l="0" r="17204" t="11422"/>
          <a:stretch/>
        </p:blipFill>
        <p:spPr>
          <a:xfrm>
            <a:off x="172375" y="1428775"/>
            <a:ext cx="3217750" cy="42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1"/>
          <p:cNvSpPr txBox="1"/>
          <p:nvPr/>
        </p:nvSpPr>
        <p:spPr>
          <a:xfrm>
            <a:off x="2585173" y="362573"/>
            <a:ext cx="5924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Motor</a:t>
            </a:r>
            <a:endParaRPr/>
          </a:p>
        </p:txBody>
      </p:sp>
      <p:sp>
        <p:nvSpPr>
          <p:cNvPr id="189" name="Google Shape;189;p11"/>
          <p:cNvSpPr txBox="1"/>
          <p:nvPr/>
        </p:nvSpPr>
        <p:spPr>
          <a:xfrm>
            <a:off x="6413976" y="1084669"/>
            <a:ext cx="534079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Cesaroni L-1395 BS: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Google Shape;19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868" y="1881070"/>
            <a:ext cx="6267108" cy="33769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1" name="Google Shape;191;p11"/>
          <p:cNvGraphicFramePr/>
          <p:nvPr/>
        </p:nvGraphicFramePr>
        <p:xfrm>
          <a:off x="6487068" y="19921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{1841A4C9-44E6-44E7-B924-001F60867551}</a:tableStyleId>
              </a:tblPr>
              <a:tblGrid>
                <a:gridCol w="2566400"/>
                <a:gridCol w="2379750"/>
              </a:tblGrid>
              <a:tr h="65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Diameter</a:t>
                      </a:r>
                      <a:endParaRPr sz="24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2.95 in.</a:t>
                      </a:r>
                      <a:endParaRPr sz="24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Length</a:t>
                      </a:r>
                      <a:endParaRPr sz="24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24.45 in.</a:t>
                      </a:r>
                      <a:endParaRPr sz="24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Weight</a:t>
                      </a:r>
                      <a:endParaRPr sz="24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9.52 lbs</a:t>
                      </a:r>
                      <a:endParaRPr sz="24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Thrust</a:t>
                      </a:r>
                      <a:endParaRPr sz="24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400.48 lbs</a:t>
                      </a:r>
                      <a:endParaRPr sz="24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Burn Time</a:t>
                      </a:r>
                      <a:endParaRPr sz="24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3.51 sec.</a:t>
                      </a:r>
                      <a:endParaRPr sz="24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Yield Apogee</a:t>
                      </a:r>
                      <a:endParaRPr sz="24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5854 ft</a:t>
                      </a:r>
                      <a:endParaRPr sz="24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2" name="Google Shape;192;p11"/>
          <p:cNvSpPr/>
          <p:nvPr/>
        </p:nvSpPr>
        <p:spPr>
          <a:xfrm>
            <a:off x="1394717" y="1820975"/>
            <a:ext cx="12075281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2"/>
          <p:cNvSpPr txBox="1"/>
          <p:nvPr/>
        </p:nvSpPr>
        <p:spPr>
          <a:xfrm>
            <a:off x="2585173" y="362573"/>
            <a:ext cx="5924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Motor Components</a:t>
            </a:r>
            <a:endParaRPr/>
          </a:p>
        </p:txBody>
      </p:sp>
      <p:sp>
        <p:nvSpPr>
          <p:cNvPr id="199" name="Google Shape;199;p12"/>
          <p:cNvSpPr txBox="1"/>
          <p:nvPr/>
        </p:nvSpPr>
        <p:spPr>
          <a:xfrm>
            <a:off x="2585173" y="1423319"/>
            <a:ext cx="9169500" cy="44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Cesaroni Pro 75 4G Motor Casing: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Length: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23.95 in.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Outer Diameter: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2.966 in.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6061-T6 Motor Retention: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Mass: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139 grams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0" name="Google Shape;200;p12"/>
          <p:cNvPicPr preferRelativeResize="0"/>
          <p:nvPr/>
        </p:nvPicPr>
        <p:blipFill rotWithShape="1">
          <a:blip r:embed="rId4">
            <a:alphaModFix/>
          </a:blip>
          <a:srcRect b="3633" l="13820" r="14407" t="7540"/>
          <a:stretch/>
        </p:blipFill>
        <p:spPr>
          <a:xfrm>
            <a:off x="545930" y="494579"/>
            <a:ext cx="1769942" cy="6027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3"/>
          <p:cNvSpPr txBox="1"/>
          <p:nvPr/>
        </p:nvSpPr>
        <p:spPr>
          <a:xfrm>
            <a:off x="2585173" y="362573"/>
            <a:ext cx="5924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Centering Rings</a:t>
            </a:r>
            <a:endParaRPr/>
          </a:p>
        </p:txBody>
      </p:sp>
      <p:sp>
        <p:nvSpPr>
          <p:cNvPr id="207" name="Google Shape;207;p13"/>
          <p:cNvSpPr txBox="1"/>
          <p:nvPr/>
        </p:nvSpPr>
        <p:spPr>
          <a:xfrm>
            <a:off x="2652648" y="1507994"/>
            <a:ext cx="9169500" cy="44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Design: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Total of 3 rings used to stabilize the motor casing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Maple hardwood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Outer Diameter: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6.00 in.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Inner Diameter: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3.10 in.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Thickness: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0.50 in.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Weight: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1.13 lbs.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8" name="Google Shape;208;p13"/>
          <p:cNvPicPr preferRelativeResize="0"/>
          <p:nvPr/>
        </p:nvPicPr>
        <p:blipFill rotWithShape="1">
          <a:blip r:embed="rId4">
            <a:alphaModFix/>
          </a:blip>
          <a:srcRect b="3633" l="13820" r="14407" t="7540"/>
          <a:stretch/>
        </p:blipFill>
        <p:spPr>
          <a:xfrm>
            <a:off x="545930" y="494579"/>
            <a:ext cx="1769942" cy="6027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4"/>
          <p:cNvSpPr txBox="1"/>
          <p:nvPr/>
        </p:nvSpPr>
        <p:spPr>
          <a:xfrm>
            <a:off x="2585173" y="362573"/>
            <a:ext cx="5924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Electronics Bay</a:t>
            </a:r>
            <a:endParaRPr/>
          </a:p>
        </p:txBody>
      </p:sp>
      <p:sp>
        <p:nvSpPr>
          <p:cNvPr id="215" name="Google Shape;215;p14"/>
          <p:cNvSpPr txBox="1"/>
          <p:nvPr/>
        </p:nvSpPr>
        <p:spPr>
          <a:xfrm>
            <a:off x="3135525" y="1381026"/>
            <a:ext cx="8569500" cy="44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Contains our GPS trackers, altimeters, 9V battery, and is placed in between 2 bulkheads secured with 3 rods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Circular Plate OD: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2.90 in.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Rod OD: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0.25 in.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Rod 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Length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4.00 in.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Mass: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4.00 lbs.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4"/>
          <p:cNvPicPr preferRelativeResize="0"/>
          <p:nvPr/>
        </p:nvPicPr>
        <p:blipFill rotWithShape="1">
          <a:blip r:embed="rId4">
            <a:alphaModFix/>
          </a:blip>
          <a:srcRect b="3283" l="8279" r="2792" t="3951"/>
          <a:stretch/>
        </p:blipFill>
        <p:spPr>
          <a:xfrm>
            <a:off x="352100" y="1381025"/>
            <a:ext cx="2381250" cy="38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745" y="775813"/>
            <a:ext cx="4702276" cy="113764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5"/>
          <p:cNvSpPr txBox="1"/>
          <p:nvPr/>
        </p:nvSpPr>
        <p:spPr>
          <a:xfrm>
            <a:off x="3133812" y="2828835"/>
            <a:ext cx="592437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Payload Team</a:t>
            </a:r>
            <a:endParaRPr/>
          </a:p>
        </p:txBody>
      </p:sp>
      <p:pic>
        <p:nvPicPr>
          <p:cNvPr id="223" name="Google Shape;22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4651" y="498341"/>
            <a:ext cx="5291787" cy="1048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659a207953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659a207953_0_49"/>
          <p:cNvSpPr txBox="1"/>
          <p:nvPr/>
        </p:nvSpPr>
        <p:spPr>
          <a:xfrm>
            <a:off x="2585173" y="362573"/>
            <a:ext cx="592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Retention Method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g659a207953_0_49"/>
          <p:cNvSpPr txBox="1"/>
          <p:nvPr/>
        </p:nvSpPr>
        <p:spPr>
          <a:xfrm>
            <a:off x="2786248" y="1419833"/>
            <a:ext cx="91695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Details: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 Bulkhead Design with interior Locking mechanism.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1" name="Google Shape;231;g659a207953_0_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200" y="2677925"/>
            <a:ext cx="11577600" cy="34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659a207953_0_49"/>
          <p:cNvSpPr txBox="1"/>
          <p:nvPr/>
        </p:nvSpPr>
        <p:spPr>
          <a:xfrm>
            <a:off x="556800" y="4876800"/>
            <a:ext cx="3187200" cy="1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YEEEEEEEEEEEEEEEEEEEEEEEEEEEEEEEEEEEEEEEEEEEEEEEEEEEEEEEEEEEEEEEEEEEEEEEEEEEEEEEEEEEEEEEEEEEEEEEEEEEEEEEEEEEEEEEEEEEEEEEEEEEEEEEEEEEEEET</a:t>
            </a:r>
            <a:endParaRPr>
              <a:solidFill>
                <a:srgbClr val="FFFF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659a207953_0_49"/>
          <p:cNvSpPr txBox="1"/>
          <p:nvPr/>
        </p:nvSpPr>
        <p:spPr>
          <a:xfrm>
            <a:off x="672000" y="5683200"/>
            <a:ext cx="9408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YEEEEEEEET</a:t>
            </a:r>
            <a:endParaRPr>
              <a:solidFill>
                <a:srgbClr val="FFFF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659a207953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659a207953_0_12"/>
          <p:cNvSpPr txBox="1"/>
          <p:nvPr/>
        </p:nvSpPr>
        <p:spPr>
          <a:xfrm>
            <a:off x="2585173" y="362573"/>
            <a:ext cx="592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Electronic Box</a:t>
            </a:r>
            <a:endParaRPr/>
          </a:p>
        </p:txBody>
      </p:sp>
      <p:sp>
        <p:nvSpPr>
          <p:cNvPr id="240" name="Google Shape;240;g659a207953_0_12"/>
          <p:cNvSpPr txBox="1"/>
          <p:nvPr/>
        </p:nvSpPr>
        <p:spPr>
          <a:xfrm>
            <a:off x="702498" y="1236633"/>
            <a:ext cx="91695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battery, battery charger,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voltage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regulator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motor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controller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micro controller, 9-dof sensor gps unit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1" name="Google Shape;241;g659a207953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975" y="2618698"/>
            <a:ext cx="5924399" cy="388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2168963" y="362573"/>
            <a:ext cx="5924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Rocket Design Overview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20957" l="0" r="0" t="21701"/>
          <a:stretch/>
        </p:blipFill>
        <p:spPr>
          <a:xfrm>
            <a:off x="417347" y="4893651"/>
            <a:ext cx="11357306" cy="160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24895" l="0" r="1275" t="18084"/>
          <a:stretch/>
        </p:blipFill>
        <p:spPr>
          <a:xfrm>
            <a:off x="491491" y="2937129"/>
            <a:ext cx="11070282" cy="194231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687376" y="1572634"/>
            <a:ext cx="436389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Static Stability Margin: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2.12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CG: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51.181 in.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CP: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64.173 in.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5215234" y="1572633"/>
            <a:ext cx="436389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Outer Diameter: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6.142 in.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Length: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102.756 in.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Weight: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50.393 lbs.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659a207953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659a207953_0_37"/>
          <p:cNvSpPr txBox="1"/>
          <p:nvPr/>
        </p:nvSpPr>
        <p:spPr>
          <a:xfrm>
            <a:off x="2585173" y="362573"/>
            <a:ext cx="592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Section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g659a207953_0_37"/>
          <p:cNvSpPr txBox="1"/>
          <p:nvPr/>
        </p:nvSpPr>
        <p:spPr>
          <a:xfrm>
            <a:off x="2786248" y="1419833"/>
            <a:ext cx="91695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Systems are 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separated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into two distinct systems.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 storage is a collection of 18650s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Overcurrent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9" name="Google Shape;249;g659a207953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125" y="873675"/>
            <a:ext cx="1885550" cy="530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659a207953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659a207953_0_31"/>
          <p:cNvSpPr txBox="1"/>
          <p:nvPr/>
        </p:nvSpPr>
        <p:spPr>
          <a:xfrm>
            <a:off x="2585173" y="362573"/>
            <a:ext cx="592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Movement</a:t>
            </a:r>
            <a:endParaRPr/>
          </a:p>
        </p:txBody>
      </p:sp>
      <p:sp>
        <p:nvSpPr>
          <p:cNvPr id="256" name="Google Shape;256;g659a207953_0_31"/>
          <p:cNvSpPr txBox="1"/>
          <p:nvPr/>
        </p:nvSpPr>
        <p:spPr>
          <a:xfrm>
            <a:off x="2786248" y="1419833"/>
            <a:ext cx="91695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Details: Tank Tread based, Two Motors.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7" name="Google Shape;257;g659a207953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2829">
            <a:off x="1344000" y="2414863"/>
            <a:ext cx="9318300" cy="32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659a207953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659a207953_0_25"/>
          <p:cNvSpPr txBox="1"/>
          <p:nvPr/>
        </p:nvSpPr>
        <p:spPr>
          <a:xfrm>
            <a:off x="2585173" y="362573"/>
            <a:ext cx="592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Motor Components</a:t>
            </a:r>
            <a:endParaRPr/>
          </a:p>
        </p:txBody>
      </p:sp>
      <p:sp>
        <p:nvSpPr>
          <p:cNvPr id="264" name="Google Shape;264;g659a207953_0_25"/>
          <p:cNvSpPr txBox="1"/>
          <p:nvPr/>
        </p:nvSpPr>
        <p:spPr>
          <a:xfrm>
            <a:off x="2786248" y="1419833"/>
            <a:ext cx="91695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Details:Motor Housing, Motor Controller.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5" name="Google Shape;265;g659a207953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175" y="1898523"/>
            <a:ext cx="3567024" cy="32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659a207953_0_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6025" y="4564575"/>
            <a:ext cx="7409849" cy="161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g659a207953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659a207953_0_55"/>
          <p:cNvSpPr txBox="1"/>
          <p:nvPr/>
        </p:nvSpPr>
        <p:spPr>
          <a:xfrm>
            <a:off x="2585173" y="362573"/>
            <a:ext cx="592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Collection</a:t>
            </a: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Method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g659a207953_0_55"/>
          <p:cNvSpPr txBox="1"/>
          <p:nvPr/>
        </p:nvSpPr>
        <p:spPr>
          <a:xfrm>
            <a:off x="2786248" y="1419833"/>
            <a:ext cx="91695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Details-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incline ramp located between the treads.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Ice sample retained inside motor mounting chassis.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745" y="775813"/>
            <a:ext cx="4702276" cy="113764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6"/>
          <p:cNvSpPr txBox="1"/>
          <p:nvPr/>
        </p:nvSpPr>
        <p:spPr>
          <a:xfrm>
            <a:off x="2930097" y="2828835"/>
            <a:ext cx="633180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Recovery Team</a:t>
            </a:r>
            <a:endParaRPr/>
          </a:p>
        </p:txBody>
      </p:sp>
      <p:pic>
        <p:nvPicPr>
          <p:cNvPr id="280" name="Google Shape;28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4651" y="498341"/>
            <a:ext cx="5291787" cy="1048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g659a207953_0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659a207953_0_61"/>
          <p:cNvSpPr txBox="1"/>
          <p:nvPr/>
        </p:nvSpPr>
        <p:spPr>
          <a:xfrm>
            <a:off x="2585173" y="362573"/>
            <a:ext cx="592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Parachutes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g659a207953_0_61"/>
          <p:cNvSpPr txBox="1"/>
          <p:nvPr/>
        </p:nvSpPr>
        <p:spPr>
          <a:xfrm>
            <a:off x="1673025" y="1573533"/>
            <a:ext cx="28011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8" name="Google Shape;288;g659a207953_0_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3025" y="2242250"/>
            <a:ext cx="2801100" cy="23735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89" name="Google Shape;289;g659a207953_0_61"/>
          <p:cNvSpPr txBox="1"/>
          <p:nvPr/>
        </p:nvSpPr>
        <p:spPr>
          <a:xfrm>
            <a:off x="6725350" y="1587188"/>
            <a:ext cx="35886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Drogue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0" name="Google Shape;290;g659a207953_0_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1823" y="2262277"/>
            <a:ext cx="2655653" cy="234711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659a207953_0_61"/>
          <p:cNvSpPr txBox="1"/>
          <p:nvPr/>
        </p:nvSpPr>
        <p:spPr>
          <a:xfrm>
            <a:off x="1573575" y="4840175"/>
            <a:ext cx="3498600" cy="11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Diameter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14 ft.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Drag Coefficient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2.2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Ripstop Nylon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Manufacturer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Fruity Chutes</a:t>
            </a:r>
            <a:endParaRPr/>
          </a:p>
        </p:txBody>
      </p:sp>
      <p:sp>
        <p:nvSpPr>
          <p:cNvPr id="292" name="Google Shape;292;g659a207953_0_61"/>
          <p:cNvSpPr txBox="1"/>
          <p:nvPr/>
        </p:nvSpPr>
        <p:spPr>
          <a:xfrm>
            <a:off x="7191825" y="4840175"/>
            <a:ext cx="40551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Diameter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1.5 ft.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Drag Coefficient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0.7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Ripstop Nylon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Manufacturer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Top Flight Recovery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g659a207953_0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659a207953_0_79"/>
          <p:cNvSpPr txBox="1"/>
          <p:nvPr/>
        </p:nvSpPr>
        <p:spPr>
          <a:xfrm>
            <a:off x="2585173" y="362573"/>
            <a:ext cx="592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Packing Method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g659a207953_0_79"/>
          <p:cNvSpPr txBox="1"/>
          <p:nvPr/>
        </p:nvSpPr>
        <p:spPr>
          <a:xfrm>
            <a:off x="1014600" y="1562700"/>
            <a:ext cx="65292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Deployment Bag: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o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packing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density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o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Reliable deployment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o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Chance of entanglement reduced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o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Parachute protection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0" name="Google Shape;300;g659a207953_0_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6100" y="3771898"/>
            <a:ext cx="4928532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g659a207953_0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659a207953_0_67"/>
          <p:cNvSpPr txBox="1"/>
          <p:nvPr/>
        </p:nvSpPr>
        <p:spPr>
          <a:xfrm>
            <a:off x="2585173" y="362573"/>
            <a:ext cx="592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Shock Cords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g659a207953_0_67"/>
          <p:cNvSpPr txBox="1"/>
          <p:nvPr/>
        </p:nvSpPr>
        <p:spPr>
          <a:xfrm>
            <a:off x="514523" y="1362683"/>
            <a:ext cx="91695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1’’ tubular Nylon webbing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o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 material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o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 absorption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o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likely to cause zippering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o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Doubled-up shock cords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Manufacturer: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Fruity Chutes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8" name="Google Shape;308;g659a207953_0_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3675" y="2564450"/>
            <a:ext cx="5134150" cy="384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g659a207953_0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659a207953_0_91"/>
          <p:cNvSpPr txBox="1"/>
          <p:nvPr/>
        </p:nvSpPr>
        <p:spPr>
          <a:xfrm>
            <a:off x="2585173" y="362573"/>
            <a:ext cx="592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Ejection Charges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5" name="Google Shape;315;g659a207953_0_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5610" y="1594274"/>
            <a:ext cx="8960771" cy="7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659a207953_0_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3088" y="2453600"/>
            <a:ext cx="3805250" cy="8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659a207953_0_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3175" y="2686075"/>
            <a:ext cx="3895125" cy="37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659a207953_0_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4475" y="4987249"/>
            <a:ext cx="9163051" cy="12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659a207953_0_9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91201" y="3576388"/>
            <a:ext cx="9009574" cy="11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659a207953_0_91"/>
          <p:cNvSpPr txBox="1"/>
          <p:nvPr/>
        </p:nvSpPr>
        <p:spPr>
          <a:xfrm>
            <a:off x="900125" y="3514725"/>
            <a:ext cx="10544100" cy="2943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745" y="775813"/>
            <a:ext cx="4702276" cy="1137647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7"/>
          <p:cNvSpPr txBox="1"/>
          <p:nvPr/>
        </p:nvSpPr>
        <p:spPr>
          <a:xfrm>
            <a:off x="3133812" y="2828835"/>
            <a:ext cx="592437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Safety Team</a:t>
            </a:r>
            <a:endParaRPr/>
          </a:p>
        </p:txBody>
      </p:sp>
      <p:pic>
        <p:nvPicPr>
          <p:cNvPr id="327" name="Google Shape;32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4651" y="498341"/>
            <a:ext cx="5291787" cy="1048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2168963" y="362573"/>
            <a:ext cx="5924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Mission Overview</a:t>
            </a:r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9975" y="1175251"/>
            <a:ext cx="6782275" cy="3917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8" name="Google Shape;108;p3"/>
          <p:cNvGraphicFramePr/>
          <p:nvPr/>
        </p:nvGraphicFramePr>
        <p:xfrm>
          <a:off x="1144563" y="518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{99F0EB0B-960A-4EB8-B9A9-E537061721B6}</a:tableStyleId>
              </a:tblPr>
              <a:tblGrid>
                <a:gridCol w="1130925"/>
                <a:gridCol w="845175"/>
                <a:gridCol w="833750"/>
                <a:gridCol w="1119325"/>
                <a:gridCol w="1016500"/>
                <a:gridCol w="799525"/>
                <a:gridCol w="1119325"/>
                <a:gridCol w="731000"/>
                <a:gridCol w="902275"/>
                <a:gridCol w="1119325"/>
              </a:tblGrid>
              <a:tr h="690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Thrust to Weight Ratio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Velocity off Rod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Apogee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Velocity at Deployment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Optimum Delay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Velocity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 Acceleration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 to Apogee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Flight Time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Ground Hit Velocity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34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7.80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62.5 ft/s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5222 ft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179 ft/s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15.2 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594 ft/s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220 ft/s^2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18.6 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80.8 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10.6 ft/s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09" name="Google Shape;109;p3"/>
          <p:cNvSpPr txBox="1"/>
          <p:nvPr/>
        </p:nvSpPr>
        <p:spPr>
          <a:xfrm>
            <a:off x="232550" y="1487550"/>
            <a:ext cx="4656900" cy="3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The goal of the launch is to reach our target apogee and recover the rocket while deploying the payload on ground level to collect a sample of ice.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g6fc48859fd_1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6fc48859fd_1_6"/>
          <p:cNvSpPr txBox="1"/>
          <p:nvPr/>
        </p:nvSpPr>
        <p:spPr>
          <a:xfrm>
            <a:off x="2585173" y="362573"/>
            <a:ext cx="592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Safety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g6fc48859fd_1_6"/>
          <p:cNvSpPr txBox="1"/>
          <p:nvPr/>
        </p:nvSpPr>
        <p:spPr>
          <a:xfrm>
            <a:off x="1815648" y="1200033"/>
            <a:ext cx="91695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Intensive Documentation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o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Checklists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o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MSDS Sheets and Safety Assessments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o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 Sign Off Sheets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Enforce Safety Requirements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o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all procedures and checklists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o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Monitor all activities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Protective Equipment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g659a207a2c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745" y="775813"/>
            <a:ext cx="4702275" cy="1137647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659a207a2c_0_12"/>
          <p:cNvSpPr txBox="1"/>
          <p:nvPr/>
        </p:nvSpPr>
        <p:spPr>
          <a:xfrm>
            <a:off x="0" y="2828825"/>
            <a:ext cx="122748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Mission Performance Predictions</a:t>
            </a:r>
            <a:endParaRPr/>
          </a:p>
        </p:txBody>
      </p:sp>
      <p:pic>
        <p:nvPicPr>
          <p:cNvPr id="341" name="Google Shape;341;g659a207a2c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4651" y="498341"/>
            <a:ext cx="5291786" cy="1048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g6fc48859fd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6fc48859fd_0_26"/>
          <p:cNvSpPr txBox="1"/>
          <p:nvPr/>
        </p:nvSpPr>
        <p:spPr>
          <a:xfrm>
            <a:off x="2585173" y="362573"/>
            <a:ext cx="592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Kinetic Energy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8" name="Google Shape;348;g6fc48859fd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4925" y="1665512"/>
            <a:ext cx="6259275" cy="17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6fc48859fd_0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7692" y="3976687"/>
            <a:ext cx="7177410" cy="141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6fc48859fd_0_26"/>
          <p:cNvSpPr txBox="1"/>
          <p:nvPr/>
        </p:nvSpPr>
        <p:spPr>
          <a:xfrm>
            <a:off x="877375" y="2212347"/>
            <a:ext cx="26433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Landing Velocity: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g6fc48859fd_0_26"/>
          <p:cNvSpPr txBox="1"/>
          <p:nvPr/>
        </p:nvSpPr>
        <p:spPr>
          <a:xfrm>
            <a:off x="877375" y="4325650"/>
            <a:ext cx="32517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Landing Kinetic Energy: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g6fc48859fd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6fc48859fd_0_44"/>
          <p:cNvSpPr txBox="1"/>
          <p:nvPr/>
        </p:nvSpPr>
        <p:spPr>
          <a:xfrm>
            <a:off x="2585173" y="362573"/>
            <a:ext cx="592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Descent Times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g6fc48859fd_0_44"/>
          <p:cNvSpPr txBox="1"/>
          <p:nvPr/>
        </p:nvSpPr>
        <p:spPr>
          <a:xfrm>
            <a:off x="677350" y="1826575"/>
            <a:ext cx="3909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Apogee to Main Deployment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g6fc48859fd_0_44"/>
          <p:cNvSpPr txBox="1"/>
          <p:nvPr/>
        </p:nvSpPr>
        <p:spPr>
          <a:xfrm>
            <a:off x="677350" y="3381963"/>
            <a:ext cx="3909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Deployment to Landing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0" name="Google Shape;360;g6fc48859fd_0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9625" y="1526500"/>
            <a:ext cx="4749925" cy="11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g6fc48859fd_0_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8113" y="3139975"/>
            <a:ext cx="4432950" cy="105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6fc48859fd_0_44"/>
          <p:cNvSpPr txBox="1"/>
          <p:nvPr/>
        </p:nvSpPr>
        <p:spPr>
          <a:xfrm>
            <a:off x="710200" y="4937375"/>
            <a:ext cx="38433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descent time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78.40 s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g6fc48859fd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6fc48859fd_0_53"/>
          <p:cNvSpPr txBox="1"/>
          <p:nvPr/>
        </p:nvSpPr>
        <p:spPr>
          <a:xfrm>
            <a:off x="2585173" y="362573"/>
            <a:ext cx="592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Drift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9" name="Google Shape;369;g6fc48859fd_0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3238" y="1338556"/>
            <a:ext cx="5185525" cy="7977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0" name="Google Shape;370;g6fc48859fd_0_53"/>
          <p:cNvGraphicFramePr/>
          <p:nvPr/>
        </p:nvGraphicFramePr>
        <p:xfrm>
          <a:off x="3881325" y="240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{A05C72BF-5869-4F88-88D8-FEA3A14F2974}</a:tableStyleId>
              </a:tblPr>
              <a:tblGrid>
                <a:gridCol w="2214675"/>
                <a:gridCol w="2214675"/>
              </a:tblGrid>
              <a:tr h="666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WindSpeed (mph)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Drift (ft.)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666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666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600.7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666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121.4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666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1802.2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666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2402.9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g6fc48859fd_0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6fc48859fd_0_69"/>
          <p:cNvSpPr txBox="1"/>
          <p:nvPr/>
        </p:nvSpPr>
        <p:spPr>
          <a:xfrm>
            <a:off x="2585173" y="362573"/>
            <a:ext cx="592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Flight Simulation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7" name="Google Shape;377;g6fc48859fd_0_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325" y="1646038"/>
            <a:ext cx="6172925" cy="3565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8" name="Google Shape;378;g6fc48859fd_0_69"/>
          <p:cNvGraphicFramePr/>
          <p:nvPr/>
        </p:nvGraphicFramePr>
        <p:xfrm>
          <a:off x="7589050" y="1646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{A05C72BF-5869-4F88-88D8-FEA3A14F2974}</a:tableStyleId>
              </a:tblPr>
              <a:tblGrid>
                <a:gridCol w="2350300"/>
                <a:gridCol w="18073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Velocity off Rod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62.5 ft/s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Apogee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5222 ft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Deployment Velocity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179 ft/s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Optimum Delay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15.2 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Max. Velocity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594 ft/s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Max. Acceleration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220 ft/s^2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 to Apogee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18.6 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Flight Time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80.8 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Landing Velocity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10.6 ft/s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745" y="775813"/>
            <a:ext cx="4702276" cy="113764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3133812" y="2828835"/>
            <a:ext cx="592437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Vehicle Team</a:t>
            </a:r>
            <a:endParaRPr/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4651" y="498341"/>
            <a:ext cx="5291787" cy="1048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/>
          <p:nvPr/>
        </p:nvSpPr>
        <p:spPr>
          <a:xfrm>
            <a:off x="2585173" y="362573"/>
            <a:ext cx="5924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Nose Cone</a:t>
            </a:r>
            <a:endParaRPr/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4">
            <a:alphaModFix/>
          </a:blip>
          <a:srcRect b="20975" l="7684" r="13417" t="17049"/>
          <a:stretch/>
        </p:blipFill>
        <p:spPr>
          <a:xfrm rot="5400000">
            <a:off x="-1411987" y="3056310"/>
            <a:ext cx="5592397" cy="162069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2786248" y="1419833"/>
            <a:ext cx="91695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Polycarbonate and Fiberglass composite</a:t>
            </a:r>
            <a:endParaRPr/>
          </a:p>
          <a:p>
            <a:pPr indent="-342900" lvl="1" marL="8001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Polycarbonate tip with length of 8.75 in. contains the 360º camera</a:t>
            </a:r>
            <a:endParaRPr/>
          </a:p>
          <a:p>
            <a:pPr indent="-342900" lvl="1" marL="8001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Fiberglass portion contains the payload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Shape: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Ogive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Length: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24.016 in.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 Diameter: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6.142 in.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2585173" y="362573"/>
            <a:ext cx="5924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Airframe – Fore Section</a:t>
            </a:r>
            <a:endParaRPr/>
          </a:p>
        </p:txBody>
      </p:sp>
      <p:sp>
        <p:nvSpPr>
          <p:cNvPr id="131" name="Google Shape;131;p6"/>
          <p:cNvSpPr txBox="1"/>
          <p:nvPr/>
        </p:nvSpPr>
        <p:spPr>
          <a:xfrm>
            <a:off x="2585173" y="1351507"/>
            <a:ext cx="9169500" cy="4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Contains the drogue chute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Carbon Fiber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Length: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19.00 in.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Inner Diameter: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6.007 in.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Thickness: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0.056 in.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700" y="1085850"/>
            <a:ext cx="1685925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/>
          <p:nvPr/>
        </p:nvSpPr>
        <p:spPr>
          <a:xfrm>
            <a:off x="2585173" y="362573"/>
            <a:ext cx="5924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Airframe – Ebay Section</a:t>
            </a:r>
            <a:endParaRPr/>
          </a:p>
        </p:txBody>
      </p:sp>
      <p:sp>
        <p:nvSpPr>
          <p:cNvPr id="139" name="Google Shape;139;p7"/>
          <p:cNvSpPr txBox="1"/>
          <p:nvPr/>
        </p:nvSpPr>
        <p:spPr>
          <a:xfrm>
            <a:off x="2585173" y="1489494"/>
            <a:ext cx="9169500" cy="4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Contains the electronics bay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Carbon Fiber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Length: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11.50 in.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Inner Diameter: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6.007 in.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Thickness: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0.056 in.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4">
            <a:alphaModFix/>
          </a:blip>
          <a:srcRect b="8057" l="12031" r="8603" t="9556"/>
          <a:stretch/>
        </p:blipFill>
        <p:spPr>
          <a:xfrm>
            <a:off x="423350" y="1489512"/>
            <a:ext cx="1809750" cy="355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 txBox="1"/>
          <p:nvPr/>
        </p:nvSpPr>
        <p:spPr>
          <a:xfrm>
            <a:off x="2585173" y="362573"/>
            <a:ext cx="5924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Airframe – Aft Section</a:t>
            </a:r>
            <a:endParaRPr/>
          </a:p>
        </p:txBody>
      </p:sp>
      <p:sp>
        <p:nvSpPr>
          <p:cNvPr id="147" name="Google Shape;147;p8"/>
          <p:cNvSpPr txBox="1"/>
          <p:nvPr/>
        </p:nvSpPr>
        <p:spPr>
          <a:xfrm>
            <a:off x="2976775" y="1563150"/>
            <a:ext cx="7056300" cy="4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Contains all the motor components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Carbon Fiber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Length: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48.00 in.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Inner Diameter: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6.007 in.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Thickness: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0.056 in.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450" y="289938"/>
            <a:ext cx="2077425" cy="627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6fbd09562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8850" y="348363"/>
            <a:ext cx="3043399" cy="7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6fbd09562d_0_0"/>
          <p:cNvSpPr txBox="1"/>
          <p:nvPr/>
        </p:nvSpPr>
        <p:spPr>
          <a:xfrm>
            <a:off x="2585173" y="362573"/>
            <a:ext cx="592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Couplers</a:t>
            </a:r>
            <a:endParaRPr/>
          </a:p>
        </p:txBody>
      </p:sp>
      <p:sp>
        <p:nvSpPr>
          <p:cNvPr id="155" name="Google Shape;155;g6fbd09562d_0_0"/>
          <p:cNvSpPr txBox="1"/>
          <p:nvPr/>
        </p:nvSpPr>
        <p:spPr>
          <a:xfrm>
            <a:off x="2796875" y="1402875"/>
            <a:ext cx="8538000" cy="51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of 2 couplers that connect the ebay to the aft/for sections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Phenolic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Length: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12.00 in.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Outer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Diameter: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6.007 in.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Inner Diameter: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5.859 in.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Weight: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0.32 lbs. (each)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g6fbd09562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22973"/>
            <a:ext cx="2280375" cy="417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2019-10-30T18:11:29Z</dcterms:created>
  <dc:creator>Ricardo Hernandez</dc:creator>
</cp:coreProperties>
</file>